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[Company Name]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Investor Presentation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6400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Projections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3-Year Revenue Projection (in millions)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371600" y="3438144"/>
            <a:ext cx="1828800" cy="219456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311810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$2.4M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371600" y="3749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0" y="2880360"/>
            <a:ext cx="1828800" cy="77724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0" y="25603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$8.5M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0" y="3749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943600" y="1993392"/>
            <a:ext cx="1828800" cy="1664208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0" y="167335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$18.2M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43600" y="3749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097280" y="4389120"/>
            <a:ext cx="1737360" cy="36576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8720" y="43891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834640" y="4389120"/>
            <a:ext cx="1737360" cy="36576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0" y="43891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0" y="4389120"/>
            <a:ext cx="1737360" cy="36576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43891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4389120"/>
            <a:ext cx="1737360" cy="36576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0" y="43891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097280" y="475488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88720" y="475488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834640" y="475488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926080" y="475488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$2.4M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0" y="475488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0" y="475488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$8.5M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309360" y="475488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0" y="475488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$18.2M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097280" y="512064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188720" y="5120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834640" y="512064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926080" y="5120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-15%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572000" y="512064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63440" y="5120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309360" y="512064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00800" y="5120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28%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1097280" y="548640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188720" y="54864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Count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834640" y="548640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926080" y="54864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572000" y="548640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663440" y="54864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650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309360" y="5486400"/>
            <a:ext cx="17373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00800" y="54864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1,850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Opportunity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$3.5 Million Seed Round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1554480" y="2514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Development - 40%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54480" y="2834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&amp; R&amp;D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371600" y="3337560"/>
            <a:ext cx="640080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1554480" y="33832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Marketing - 35%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554480" y="3703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acquisition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371600" y="4206240"/>
            <a:ext cx="640080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1554480" y="42519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- 15%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554480" y="45720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infrastructure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371600" y="5074920"/>
            <a:ext cx="6400800" cy="7315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1554480" y="5120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Runway - 10%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554480" y="54406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capital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5943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to reach profitability by Q4 2027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Something Great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hello@company.com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4160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www.yourcompany.com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 (555) 123-4567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400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4114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buSzPct val="100000"/>
              <a:buChar char="•"/>
            </a:pPr>
            <a:r>
              <a:rPr lang="en-US" sz="14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inefficiency causing significant operational waste</a:t>
            </a:r>
            <a:endParaRPr lang="en-US" sz="1400" dirty="0"/>
          </a:p>
          <a:p>
            <a:pPr algn="l" marL="342900" indent="-342900">
              <a:buSzPct val="100000"/>
              <a:buChar char="•"/>
            </a:pPr>
            <a:r>
              <a:rPr lang="en-US" sz="14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solutions cost 3x more than industry standard</a:t>
            </a:r>
            <a:endParaRPr lang="en-US" sz="1400" dirty="0"/>
          </a:p>
          <a:p>
            <a:pPr algn="l" marL="342900" indent="-342900">
              <a:buSzPct val="100000"/>
              <a:buChar char="•"/>
            </a:pPr>
            <a:r>
              <a:rPr lang="en-US" sz="14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customer satisfaction rate in existing products</a:t>
            </a:r>
            <a:endParaRPr lang="en-US" sz="1400" dirty="0"/>
          </a:p>
          <a:p>
            <a:pPr algn="l" marL="342900" indent="-342900">
              <a:buSzPct val="100000"/>
              <a:buChar char="•"/>
            </a:pPr>
            <a:r>
              <a:rPr lang="en-US" sz="14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demand with no adequate solution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846320" y="1645920"/>
            <a:ext cx="3657600" cy="274320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5" name="Text 3"/>
          <p:cNvSpPr/>
          <p:nvPr/>
        </p:nvSpPr>
        <p:spPr>
          <a:xfrm>
            <a:off x="4846320" y="201168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$2.4B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846320" y="283464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market inefficiency lost annually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23774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192024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 Cost Reduction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68680" y="292608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operational costs significantly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74720" y="1371600"/>
            <a:ext cx="23774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0" y="1371600"/>
            <a:ext cx="2377440" cy="32004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9" name="Text 7"/>
          <p:cNvSpPr/>
          <p:nvPr/>
        </p:nvSpPr>
        <p:spPr>
          <a:xfrm>
            <a:off x="3611880" y="192024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Analytics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611880" y="292608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Data-driven decision making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17920" y="1371600"/>
            <a:ext cx="23774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1371600"/>
            <a:ext cx="2377440" cy="32004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3" name="Text 11"/>
          <p:cNvSpPr/>
          <p:nvPr/>
        </p:nvSpPr>
        <p:spPr>
          <a:xfrm>
            <a:off x="6355080" y="192024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Seamless Integration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355080" y="2926080"/>
            <a:ext cx="21031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with existing systems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1645920"/>
            <a:ext cx="2286000" cy="2286000"/>
          </a:xfrm>
          <a:prstGeom prst="ellipse">
            <a:avLst/>
          </a:prstGeom>
          <a:solidFill>
            <a:srgbClr val="4A90D9">
              <a:alpha val="70000"/>
            </a:srgbClr>
          </a:solidFill>
          <a:ln w="254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3716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$50B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200400" y="1645920"/>
            <a:ext cx="2286000" cy="2286000"/>
          </a:xfrm>
          <a:prstGeom prst="ellipse">
            <a:avLst/>
          </a:prstGeom>
          <a:solidFill>
            <a:srgbClr val="CADCFC">
              <a:alpha val="70000"/>
            </a:srgbClr>
          </a:solidFill>
          <a:ln w="25400">
            <a:solidFill>
              <a:srgbClr val="CADCF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$12B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029200" y="1645920"/>
            <a:ext cx="2286000" cy="2286000"/>
          </a:xfrm>
          <a:prstGeom prst="ellipse">
            <a:avLst/>
          </a:prstGeom>
          <a:solidFill>
            <a:srgbClr val="7B8CA3">
              <a:alpha val="70000"/>
            </a:srgbClr>
          </a:solidFill>
          <a:ln w="25400">
            <a:solidFill>
              <a:srgbClr val="7B8C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$500M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 (Total) • SAM (Serviceable) • SOM (Obtainable)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3931920" cy="1920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6002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Platform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201168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subscription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22960" y="26517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$500-5K/mo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937760" y="1463040"/>
            <a:ext cx="3931920" cy="1920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A90D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20640" y="16002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Plans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120640" y="201168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deployment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120640" y="26517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$50K+/year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3931920" cy="1920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A90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8862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Services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429768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&amp; training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49377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$100K+/project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937760" y="3749040"/>
            <a:ext cx="3931920" cy="1920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A90D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20640" y="38862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Access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120640" y="429768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 partnerships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20640" y="49377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$1K-10K/mo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Milestones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Growth (in thousands)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097280" y="3686991"/>
            <a:ext cx="1371600" cy="244929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3549831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97280" y="40233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2025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834640" y="3409406"/>
            <a:ext cx="1371600" cy="522514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8" name="Text 6"/>
          <p:cNvSpPr/>
          <p:nvPr/>
        </p:nvSpPr>
        <p:spPr>
          <a:xfrm>
            <a:off x="2834640" y="327224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$320K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834640" y="40233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2025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2821577"/>
            <a:ext cx="1371600" cy="1110343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0" y="2684417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$680K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40233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2025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309360" y="1907177"/>
            <a:ext cx="1371600" cy="2024743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1770017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$1240K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40233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2025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371600" y="50292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+245%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371600" y="55778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MRR Growth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931920" y="50292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3931920" y="55778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Customers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92240" y="50292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+68%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92240" y="55778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Growth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Us?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210312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8016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468880" y="1280160"/>
            <a:ext cx="201168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560320" y="12801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Company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480560" y="1280160"/>
            <a:ext cx="201168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0" y="12801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A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92240" y="1280160"/>
            <a:ext cx="201168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0" y="12801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B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169164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69164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468880" y="169164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0" y="16916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480560" y="169164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0" y="16916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92240" y="169164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83680" y="16916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10312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10312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of Implementation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468880" y="210312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60320" y="2103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480560" y="210312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0" y="2103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92240" y="210312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0" y="2103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251460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251460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Support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468880" y="251460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560320" y="251460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480560" y="251460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0" y="251460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492240" y="251460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83680" y="251460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292608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 Analytics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468880" y="292608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560320" y="29260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480560" y="292608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72000" y="29260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492240" y="292608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83680" y="29260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457200" y="333756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48640" y="333756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App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468880" y="333756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60320" y="33375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480560" y="333756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0" y="33375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6492240" y="333756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583680" y="33375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457200" y="3749040"/>
            <a:ext cx="21031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48640" y="374904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Integration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68880" y="3749040"/>
            <a:ext cx="2011680" cy="411480"/>
          </a:xfrm>
          <a:prstGeom prst="rect">
            <a:avLst/>
          </a:prstGeom>
          <a:solidFill>
            <a:srgbClr val="CADCFC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6032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4480560" y="374904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57200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6492240" y="3749040"/>
            <a:ext cx="20116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8C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8368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1645920" cy="20116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783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23774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926080"/>
            <a:ext cx="1463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&amp; PR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14600" y="2606040"/>
            <a:ext cx="109728" cy="457200"/>
          </a:xfrm>
          <a:prstGeom prst="rightArrow">
            <a:avLst/>
          </a:prstGeom>
          <a:solidFill>
            <a:srgbClr val="7B8CA3"/>
          </a:solidFill>
          <a:ln/>
        </p:spPr>
      </p:sp>
      <p:sp>
        <p:nvSpPr>
          <p:cNvPr id="8" name="Shape 6"/>
          <p:cNvSpPr/>
          <p:nvPr/>
        </p:nvSpPr>
        <p:spPr>
          <a:xfrm>
            <a:off x="2651760" y="1645920"/>
            <a:ext cx="1645920" cy="20116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9" name="Text 7"/>
          <p:cNvSpPr/>
          <p:nvPr/>
        </p:nvSpPr>
        <p:spPr>
          <a:xfrm>
            <a:off x="2651760" y="1783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743200" y="23774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0" y="2926080"/>
            <a:ext cx="1463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trials &amp; demos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434840" y="2606040"/>
            <a:ext cx="109728" cy="457200"/>
          </a:xfrm>
          <a:prstGeom prst="rightArrow">
            <a:avLst/>
          </a:prstGeom>
          <a:solidFill>
            <a:srgbClr val="7B8CA3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0" y="1645920"/>
            <a:ext cx="1645920" cy="20116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0" y="1783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663440" y="23774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63440" y="2926080"/>
            <a:ext cx="1463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partnerships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355080" y="2606040"/>
            <a:ext cx="109728" cy="457200"/>
          </a:xfrm>
          <a:prstGeom prst="rightArrow">
            <a:avLst/>
          </a:prstGeom>
          <a:solidFill>
            <a:srgbClr val="7B8CA3"/>
          </a:solidFill>
          <a:ln/>
        </p:spPr>
      </p:sp>
      <p:sp>
        <p:nvSpPr>
          <p:cNvPr id="18" name="Shape 16"/>
          <p:cNvSpPr/>
          <p:nvPr/>
        </p:nvSpPr>
        <p:spPr>
          <a:xfrm>
            <a:off x="6492240" y="1645920"/>
            <a:ext cx="1645920" cy="20116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9" name="Text 17"/>
          <p:cNvSpPr/>
          <p:nvPr/>
        </p:nvSpPr>
        <p:spPr>
          <a:xfrm>
            <a:off x="6492240" y="1783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583680" y="23774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583680" y="2926080"/>
            <a:ext cx="1463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 &amp; expansion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4-phase strategy to capture market and drive growth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731520" y="1463040"/>
            <a:ext cx="640080" cy="640080"/>
          </a:xfrm>
          <a:prstGeom prst="ellipse">
            <a:avLst/>
          </a:prstGeom>
          <a:solidFill>
            <a:srgbClr val="4A90D9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508760" y="1463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Jane Smith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508760" y="18105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 &amp; Co-founder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508760" y="21031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 years in enterprise software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937760" y="1463040"/>
            <a:ext cx="640080" cy="640080"/>
          </a:xfrm>
          <a:prstGeom prst="ellipse">
            <a:avLst/>
          </a:prstGeom>
          <a:solidFill>
            <a:srgbClr val="4A90D9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715000" y="1463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John Chen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715000" y="18105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 &amp; Co-founder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715000" y="21031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Former tech lead at Fortune 500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3474720"/>
            <a:ext cx="640080" cy="640080"/>
          </a:xfrm>
          <a:prstGeom prst="ellipse">
            <a:avLst/>
          </a:prstGeom>
          <a:solidFill>
            <a:srgbClr val="4A90D9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474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508760" y="3474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Maria Garcia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508760" y="38221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of Sales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508760" y="41148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$50M+ revenue teams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937760" y="3474720"/>
            <a:ext cx="640080" cy="640080"/>
          </a:xfrm>
          <a:prstGeom prst="ellipse">
            <a:avLst/>
          </a:prstGeom>
          <a:solidFill>
            <a:srgbClr val="4A90D9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3474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👤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5715000" y="3474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David Kumar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715000" y="38221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90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CFO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715000" y="41148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8C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banking background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2026-03-12T22:38:53Z</dcterms:created>
  <dcterms:modified xsi:type="dcterms:W3CDTF">2026-03-12T22:38:53Z</dcterms:modified>
</cp:coreProperties>
</file>